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308" r:id="rId3"/>
    <p:sldId id="309" r:id="rId4"/>
    <p:sldId id="310" r:id="rId5"/>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367">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2298" y="60"/>
      </p:cViewPr>
      <p:guideLst>
        <p:guide orient="horz" pos="3367"/>
        <p:guide pos="238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738931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itchFamily="34" charset="0"/>
        </a:defRPr>
      </a:lvl2pPr>
      <a:lvl3pPr algn="l" rtl="0" eaLnBrk="0" fontAlgn="base" hangingPunct="0">
        <a:lnSpc>
          <a:spcPct val="90000"/>
        </a:lnSpc>
        <a:spcBef>
          <a:spcPct val="0"/>
        </a:spcBef>
        <a:spcAft>
          <a:spcPct val="0"/>
        </a:spcAft>
        <a:defRPr sz="4400">
          <a:solidFill>
            <a:schemeClr val="tx1"/>
          </a:solidFill>
          <a:latin typeface="Calibri" pitchFamily="34" charset="0"/>
        </a:defRPr>
      </a:lvl3pPr>
      <a:lvl4pPr algn="l" rtl="0" eaLnBrk="0" fontAlgn="base" hangingPunct="0">
        <a:lnSpc>
          <a:spcPct val="90000"/>
        </a:lnSpc>
        <a:spcBef>
          <a:spcPct val="0"/>
        </a:spcBef>
        <a:spcAft>
          <a:spcPct val="0"/>
        </a:spcAft>
        <a:defRPr sz="4400">
          <a:solidFill>
            <a:schemeClr val="tx1"/>
          </a:solidFill>
          <a:latin typeface="Calibri" pitchFamily="34" charset="0"/>
        </a:defRPr>
      </a:lvl4pPr>
      <a:lvl5pPr algn="l" rtl="0" eaLnBrk="0" fontAlgn="base" hangingPunct="0">
        <a:lnSpc>
          <a:spcPct val="90000"/>
        </a:lnSpc>
        <a:spcBef>
          <a:spcPct val="0"/>
        </a:spcBef>
        <a:spcAft>
          <a:spcPct val="0"/>
        </a:spcAft>
        <a:defRPr sz="4400">
          <a:solidFill>
            <a:schemeClr val="tx1"/>
          </a:solidFill>
          <a:latin typeface="Calibri" pitchFamily="34" charset="0"/>
        </a:defRPr>
      </a:lvl5pPr>
      <a:lvl6pPr marL="457200" algn="l" rtl="0" fontAlgn="base">
        <a:lnSpc>
          <a:spcPct val="90000"/>
        </a:lnSpc>
        <a:spcBef>
          <a:spcPct val="0"/>
        </a:spcBef>
        <a:spcAft>
          <a:spcPct val="0"/>
        </a:spcAft>
        <a:defRPr sz="4400">
          <a:solidFill>
            <a:schemeClr val="tx1"/>
          </a:solidFill>
          <a:latin typeface="Calibri" pitchFamily="34" charset="0"/>
        </a:defRPr>
      </a:lvl6pPr>
      <a:lvl7pPr marL="914400" algn="l" rtl="0" fontAlgn="base">
        <a:lnSpc>
          <a:spcPct val="90000"/>
        </a:lnSpc>
        <a:spcBef>
          <a:spcPct val="0"/>
        </a:spcBef>
        <a:spcAft>
          <a:spcPct val="0"/>
        </a:spcAft>
        <a:defRPr sz="4400">
          <a:solidFill>
            <a:schemeClr val="tx1"/>
          </a:solidFill>
          <a:latin typeface="Calibri" pitchFamily="34" charset="0"/>
        </a:defRPr>
      </a:lvl7pPr>
      <a:lvl8pPr marL="1371600" algn="l" rtl="0" fontAlgn="base">
        <a:lnSpc>
          <a:spcPct val="90000"/>
        </a:lnSpc>
        <a:spcBef>
          <a:spcPct val="0"/>
        </a:spcBef>
        <a:spcAft>
          <a:spcPct val="0"/>
        </a:spcAft>
        <a:defRPr sz="4400">
          <a:solidFill>
            <a:schemeClr val="tx1"/>
          </a:solidFill>
          <a:latin typeface="Calibri" pitchFamily="34" charset="0"/>
        </a:defRPr>
      </a:lvl8pPr>
      <a:lvl9pPr marL="1828800" algn="l" rtl="0" fontAlgn="base">
        <a:lnSpc>
          <a:spcPct val="90000"/>
        </a:lnSpc>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32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93988" y="8688388"/>
            <a:ext cx="1933575"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36850" y="9604375"/>
            <a:ext cx="1862138"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2" name="Rectangle 3"/>
          <p:cNvSpPr>
            <a:spLocks noChangeArrowheads="1"/>
          </p:cNvSpPr>
          <p:nvPr/>
        </p:nvSpPr>
        <p:spPr bwMode="auto">
          <a:xfrm>
            <a:off x="274638" y="331788"/>
            <a:ext cx="1189037"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2000" b="1">
                <a:latin typeface="Times New Roman" panose="02020603050405020304" pitchFamily="18" charset="0"/>
              </a:rPr>
              <a:t>Lecture 10</a:t>
            </a:r>
          </a:p>
        </p:txBody>
      </p:sp>
      <p:sp>
        <p:nvSpPr>
          <p:cNvPr id="53253" name="Rectangle 4"/>
          <p:cNvSpPr>
            <a:spLocks noChangeArrowheads="1"/>
          </p:cNvSpPr>
          <p:nvPr/>
        </p:nvSpPr>
        <p:spPr bwMode="auto">
          <a:xfrm>
            <a:off x="4995863" y="603250"/>
            <a:ext cx="2224087"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spcAft>
                <a:spcPts val="1263"/>
              </a:spcAft>
            </a:pPr>
            <a:r>
              <a:rPr lang="en-US" sz="1300" b="1">
                <a:latin typeface="Times New Roman" panose="02020603050405020304" pitchFamily="18" charset="0"/>
              </a:rPr>
              <a:t>Dr. Mohammed Abdul Baset</a:t>
            </a:r>
          </a:p>
        </p:txBody>
      </p:sp>
      <p:sp>
        <p:nvSpPr>
          <p:cNvPr id="6" name="Rectangle 5"/>
          <p:cNvSpPr/>
          <p:nvPr/>
        </p:nvSpPr>
        <p:spPr>
          <a:xfrm>
            <a:off x="268288" y="1027113"/>
            <a:ext cx="6964362" cy="7991475"/>
          </a:xfrm>
          <a:prstGeom prst="rect">
            <a:avLst/>
          </a:prstGeom>
        </p:spPr>
        <p:txBody>
          <a:bodyPr lIns="0" tIns="0" rIns="0" bIns="0"/>
          <a:lstStyle/>
          <a:p>
            <a:pPr algn="ctr" eaLnBrk="1" fontAlgn="auto" hangingPunct="1">
              <a:spcBef>
                <a:spcPts val="1260"/>
              </a:spcBef>
              <a:spcAft>
                <a:spcPts val="1680"/>
              </a:spcAft>
              <a:defRPr/>
            </a:pPr>
            <a:r>
              <a:rPr lang="en-US" sz="2000" b="1">
                <a:latin typeface="Times New Roman"/>
              </a:rPr>
              <a:t>Titrimetric Methods</a:t>
            </a:r>
          </a:p>
          <a:p>
            <a:pPr algn="just" eaLnBrk="1" fontAlgn="auto" hangingPunct="1">
              <a:lnSpc>
                <a:spcPts val="1608"/>
              </a:lnSpc>
              <a:spcBef>
                <a:spcPts val="0"/>
              </a:spcBef>
              <a:spcAft>
                <a:spcPts val="630"/>
              </a:spcAft>
              <a:defRPr/>
            </a:pPr>
            <a:r>
              <a:rPr lang="en-US" sz="1300">
                <a:latin typeface="Times New Roman"/>
              </a:rPr>
              <a:t>Titrimetric analysis consists in determining the number of moles of reagent (titrant), required to react quantitatively with the substance being determined. The titrant can be added (a) volumetrically, with a glass or automatic burette or with a low flow-rate pump or (b) coulometrically, with an electrochemical generation from a proper electrolyte.</a:t>
            </a:r>
          </a:p>
          <a:p>
            <a:pPr algn="just" eaLnBrk="1" fontAlgn="auto" hangingPunct="1">
              <a:lnSpc>
                <a:spcPts val="1608"/>
              </a:lnSpc>
              <a:spcBef>
                <a:spcPts val="0"/>
              </a:spcBef>
              <a:spcAft>
                <a:spcPts val="0"/>
              </a:spcAft>
              <a:defRPr/>
            </a:pPr>
            <a:r>
              <a:rPr lang="en-US" sz="1300" b="1">
                <a:latin typeface="Times New Roman"/>
              </a:rPr>
              <a:t>&gt;    Volumetric titrimetry</a:t>
            </a:r>
          </a:p>
          <a:p>
            <a:pPr marL="139700" indent="165100" algn="just" eaLnBrk="1" fontAlgn="auto" hangingPunct="1">
              <a:lnSpc>
                <a:spcPts val="1608"/>
              </a:lnSpc>
              <a:spcBef>
                <a:spcPts val="0"/>
              </a:spcBef>
              <a:spcAft>
                <a:spcPts val="0"/>
              </a:spcAft>
              <a:defRPr/>
            </a:pPr>
            <a:r>
              <a:rPr lang="en-US" sz="1300">
                <a:latin typeface="Times New Roman"/>
              </a:rPr>
              <a:t>-    The volume of a standard reagent is the measured quantity</a:t>
            </a:r>
          </a:p>
          <a:p>
            <a:pPr algn="just" eaLnBrk="1" fontAlgn="auto" hangingPunct="1">
              <a:lnSpc>
                <a:spcPts val="1608"/>
              </a:lnSpc>
              <a:spcBef>
                <a:spcPts val="0"/>
              </a:spcBef>
              <a:spcAft>
                <a:spcPts val="0"/>
              </a:spcAft>
              <a:defRPr/>
            </a:pPr>
            <a:r>
              <a:rPr lang="en-US" sz="1300" b="1">
                <a:latin typeface="Times New Roman"/>
              </a:rPr>
              <a:t>&gt;    Gravimetric titrimetry</a:t>
            </a:r>
          </a:p>
          <a:p>
            <a:pPr marL="139700" indent="165100" algn="just" eaLnBrk="1" fontAlgn="auto" hangingPunct="1">
              <a:lnSpc>
                <a:spcPts val="1608"/>
              </a:lnSpc>
              <a:spcBef>
                <a:spcPts val="0"/>
              </a:spcBef>
              <a:spcAft>
                <a:spcPts val="0"/>
              </a:spcAft>
              <a:defRPr/>
            </a:pPr>
            <a:r>
              <a:rPr lang="en-US" sz="1300">
                <a:latin typeface="Times New Roman"/>
              </a:rPr>
              <a:t>-    The mass of the reagent is measured quantity</a:t>
            </a:r>
          </a:p>
          <a:p>
            <a:pPr algn="just" eaLnBrk="1" fontAlgn="auto" hangingPunct="1">
              <a:lnSpc>
                <a:spcPts val="1608"/>
              </a:lnSpc>
              <a:spcBef>
                <a:spcPts val="0"/>
              </a:spcBef>
              <a:spcAft>
                <a:spcPts val="0"/>
              </a:spcAft>
              <a:defRPr/>
            </a:pPr>
            <a:r>
              <a:rPr lang="en-US" sz="1300" b="1">
                <a:latin typeface="Times New Roman"/>
              </a:rPr>
              <a:t>&gt;    Coulometric titrimetry</a:t>
            </a:r>
          </a:p>
          <a:p>
            <a:pPr marL="139700" indent="165100" algn="just" eaLnBrk="1" fontAlgn="auto" hangingPunct="1">
              <a:lnSpc>
                <a:spcPts val="1608"/>
              </a:lnSpc>
              <a:spcBef>
                <a:spcPts val="0"/>
              </a:spcBef>
              <a:spcAft>
                <a:spcPts val="0"/>
              </a:spcAft>
              <a:defRPr/>
            </a:pPr>
            <a:r>
              <a:rPr lang="en-US" sz="1300">
                <a:latin typeface="Times New Roman"/>
              </a:rPr>
              <a:t>-    The quantity of charge in coulombs required to complete a reaction with the analyte is the measured quantity</a:t>
            </a:r>
          </a:p>
          <a:p>
            <a:pPr marL="139700" indent="165100" algn="just" eaLnBrk="1" fontAlgn="auto" hangingPunct="1">
              <a:lnSpc>
                <a:spcPts val="1608"/>
              </a:lnSpc>
              <a:spcBef>
                <a:spcPts val="0"/>
              </a:spcBef>
              <a:spcAft>
                <a:spcPts val="0"/>
              </a:spcAft>
              <a:defRPr/>
            </a:pPr>
            <a:r>
              <a:rPr lang="en-US" sz="1300">
                <a:latin typeface="Times New Roman"/>
              </a:rPr>
              <a:t>-    The “reagent” is a constant direct electrical current of known magnitude that consumes analyte. The time required (and thus the total charge) to complete the electrochemical reaction is measured</a:t>
            </a:r>
          </a:p>
          <a:p>
            <a:pPr marL="139700" indent="165100" algn="just" eaLnBrk="1" fontAlgn="auto" hangingPunct="1">
              <a:lnSpc>
                <a:spcPts val="1608"/>
              </a:lnSpc>
              <a:spcBef>
                <a:spcPts val="0"/>
              </a:spcBef>
              <a:spcAft>
                <a:spcPts val="1260"/>
              </a:spcAft>
              <a:defRPr/>
            </a:pPr>
            <a:r>
              <a:rPr lang="en-US" sz="1300">
                <a:latin typeface="Times New Roman"/>
              </a:rPr>
              <a:t>-    When the analytical reactions involve electron transfer. These methods are often called redox titrations.</a:t>
            </a:r>
          </a:p>
          <a:p>
            <a:pPr algn="just" eaLnBrk="1" fontAlgn="auto" hangingPunct="1">
              <a:spcBef>
                <a:spcPts val="0"/>
              </a:spcBef>
              <a:spcAft>
                <a:spcPts val="1050"/>
              </a:spcAft>
              <a:defRPr/>
            </a:pPr>
            <a:r>
              <a:rPr lang="en-US" sz="1600" b="1">
                <a:latin typeface="Times New Roman"/>
              </a:rPr>
              <a:t>Terms used in Volumetric Titrimetry</a:t>
            </a:r>
          </a:p>
          <a:p>
            <a:pPr algn="just" eaLnBrk="1" fontAlgn="auto" hangingPunct="1">
              <a:lnSpc>
                <a:spcPts val="1608"/>
              </a:lnSpc>
              <a:spcBef>
                <a:spcPts val="0"/>
              </a:spcBef>
              <a:spcAft>
                <a:spcPts val="0"/>
              </a:spcAft>
              <a:defRPr/>
            </a:pPr>
            <a:r>
              <a:rPr lang="en-US" sz="1300" b="1">
                <a:latin typeface="Times New Roman"/>
              </a:rPr>
              <a:t>Titrant</a:t>
            </a:r>
          </a:p>
          <a:p>
            <a:pPr algn="just" eaLnBrk="1" fontAlgn="auto" hangingPunct="1">
              <a:lnSpc>
                <a:spcPts val="1608"/>
              </a:lnSpc>
              <a:spcBef>
                <a:spcPts val="0"/>
              </a:spcBef>
              <a:spcAft>
                <a:spcPts val="630"/>
              </a:spcAft>
              <a:defRPr/>
            </a:pPr>
            <a:r>
              <a:rPr lang="en-US" sz="1300">
                <a:latin typeface="Times New Roman"/>
              </a:rPr>
              <a:t>Titrant is a substance added from the burette. Titrant used and reaction that proceeds usually defines name of the titration - like acid-base (or alkalimetric) titration if we use strong acid (or strong base) as a titrant, or redox when the reaction that proceeds is of a redox type. Name can be also much more specific - like permanganometric titration (also known as manganometry or permanganometry) when titrant is potassium permanganate.</a:t>
            </a:r>
          </a:p>
          <a:p>
            <a:pPr algn="just" eaLnBrk="1" fontAlgn="auto" hangingPunct="1">
              <a:lnSpc>
                <a:spcPts val="1608"/>
              </a:lnSpc>
              <a:spcBef>
                <a:spcPts val="0"/>
              </a:spcBef>
              <a:spcAft>
                <a:spcPts val="0"/>
              </a:spcAft>
              <a:defRPr/>
            </a:pPr>
            <a:r>
              <a:rPr lang="en-US" sz="1300" b="1">
                <a:latin typeface="Times New Roman"/>
              </a:rPr>
              <a:t>Titration</a:t>
            </a:r>
          </a:p>
          <a:p>
            <a:pPr algn="just" eaLnBrk="1" fontAlgn="auto" hangingPunct="1">
              <a:lnSpc>
                <a:spcPts val="1608"/>
              </a:lnSpc>
              <a:spcBef>
                <a:spcPts val="0"/>
              </a:spcBef>
              <a:spcAft>
                <a:spcPts val="630"/>
              </a:spcAft>
              <a:defRPr/>
            </a:pPr>
            <a:r>
              <a:rPr lang="en-US" sz="1300">
                <a:latin typeface="Times New Roman"/>
              </a:rPr>
              <a:t>A process in which a standard reagent is added to a solution of an analyte until the reaction between the analyte and the reagent is judge to be complete.</a:t>
            </a:r>
          </a:p>
          <a:p>
            <a:pPr algn="just" eaLnBrk="1" fontAlgn="auto" hangingPunct="1">
              <a:spcBef>
                <a:spcPts val="0"/>
              </a:spcBef>
              <a:spcAft>
                <a:spcPts val="210"/>
              </a:spcAft>
              <a:defRPr/>
            </a:pPr>
            <a:r>
              <a:rPr lang="en-US" sz="1300" b="1">
                <a:latin typeface="Times New Roman"/>
              </a:rPr>
              <a:t>Back-titration</a:t>
            </a:r>
          </a:p>
          <a:p>
            <a:pPr algn="just" eaLnBrk="1" fontAlgn="auto" hangingPunct="1">
              <a:lnSpc>
                <a:spcPts val="1728"/>
              </a:lnSpc>
              <a:spcBef>
                <a:spcPts val="0"/>
              </a:spcBef>
              <a:spcAft>
                <a:spcPts val="630"/>
              </a:spcAft>
              <a:defRPr/>
            </a:pPr>
            <a:r>
              <a:rPr lang="en-US" sz="1300">
                <a:latin typeface="Times New Roman"/>
              </a:rPr>
              <a:t>A process in which the excess of a standard solution used to react with an analyte is determined by titration with a second standard solution.</a:t>
            </a:r>
          </a:p>
          <a:p>
            <a:pPr algn="just" eaLnBrk="1" fontAlgn="auto" hangingPunct="1">
              <a:lnSpc>
                <a:spcPts val="1728"/>
              </a:lnSpc>
              <a:spcBef>
                <a:spcPts val="0"/>
              </a:spcBef>
              <a:spcAft>
                <a:spcPts val="0"/>
              </a:spcAft>
              <a:defRPr/>
            </a:pPr>
            <a:r>
              <a:rPr lang="en-US" sz="1300">
                <a:latin typeface="Times New Roman"/>
              </a:rPr>
              <a:t>For example, the amount of phosphate in a sample can be determined by adding a measured excess of standard silver nitrate to a solution of the sample, which leads to the formation of insoluble silver phosphate:</a:t>
            </a:r>
          </a:p>
        </p:txBody>
      </p:sp>
      <p:sp>
        <p:nvSpPr>
          <p:cNvPr id="53255" name="Rectangle 6"/>
          <p:cNvSpPr>
            <a:spLocks noChangeArrowheads="1"/>
          </p:cNvSpPr>
          <p:nvPr/>
        </p:nvSpPr>
        <p:spPr bwMode="auto">
          <a:xfrm>
            <a:off x="320675" y="9293225"/>
            <a:ext cx="681196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213"/>
              </a:spcBef>
            </a:pPr>
            <a:r>
              <a:rPr lang="en-US" sz="1300">
                <a:latin typeface="Times New Roman" panose="02020603050405020304" pitchFamily="18" charset="0"/>
              </a:rPr>
              <a:t>The excess silver nitrate is then back-titrated with a standard solution of potassium thiocyanate:</a:t>
            </a:r>
          </a:p>
        </p:txBody>
      </p:sp>
      <p:sp>
        <p:nvSpPr>
          <p:cNvPr id="53256" name="Rectangle 7"/>
          <p:cNvSpPr>
            <a:spLocks noChangeArrowheads="1"/>
          </p:cNvSpPr>
          <p:nvPr/>
        </p:nvSpPr>
        <p:spPr bwMode="auto">
          <a:xfrm>
            <a:off x="3660775" y="10363200"/>
            <a:ext cx="173038"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52</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ChangeArrowheads="1"/>
          </p:cNvSpPr>
          <p:nvPr/>
        </p:nvSpPr>
        <p:spPr bwMode="auto">
          <a:xfrm>
            <a:off x="268288" y="304800"/>
            <a:ext cx="6954837" cy="834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725"/>
              </a:lnSpc>
              <a:spcAft>
                <a:spcPts val="1263"/>
              </a:spcAft>
            </a:pPr>
            <a:r>
              <a:rPr lang="en-US" sz="1300">
                <a:latin typeface="Times New Roman" panose="02020603050405020304" pitchFamily="18" charset="0"/>
              </a:rPr>
              <a:t>The amount of silver nitrate is chemically equivalent to the amount of phosphate ion plus the amount of thiocyanate used for the back-titration. The amount of phosphate is then the difference between the amount of silver nitrate and the amount of thiocyanate.</a:t>
            </a:r>
          </a:p>
          <a:p>
            <a:pPr algn="just" eaLnBrk="1" hangingPunct="1">
              <a:spcAft>
                <a:spcPts val="1263"/>
              </a:spcAft>
            </a:pPr>
            <a:r>
              <a:rPr lang="en-US" sz="1600" b="1">
                <a:latin typeface="Times New Roman" panose="02020603050405020304" pitchFamily="18" charset="0"/>
              </a:rPr>
              <a:t>Equivalence Points and End Points</a:t>
            </a:r>
          </a:p>
          <a:p>
            <a:pPr algn="just" eaLnBrk="1" hangingPunct="1">
              <a:spcAft>
                <a:spcPts val="425"/>
              </a:spcAft>
            </a:pPr>
            <a:r>
              <a:rPr lang="en-US" sz="1300" b="1">
                <a:latin typeface="Times New Roman" panose="02020603050405020304" pitchFamily="18" charset="0"/>
              </a:rPr>
              <a:t>End point</a:t>
            </a:r>
          </a:p>
          <a:p>
            <a:pPr algn="just" eaLnBrk="1" hangingPunct="1">
              <a:lnSpc>
                <a:spcPts val="1725"/>
              </a:lnSpc>
              <a:spcAft>
                <a:spcPts val="425"/>
              </a:spcAft>
            </a:pPr>
            <a:r>
              <a:rPr lang="en-US" sz="1300">
                <a:latin typeface="Times New Roman" panose="02020603050405020304" pitchFamily="18" charset="0"/>
              </a:rPr>
              <a:t>The end point is express in range, the range should address to the equivalence point. End point is where the titration ends in practice. The closer the end point to the equivalence point the better, but it is often not easy to find a good method of equivalence point detection. However, very often, we can easily spot a point very close to the equivalence point - and that's where the end point will be.</a:t>
            </a:r>
          </a:p>
          <a:p>
            <a:pPr algn="just" eaLnBrk="1" hangingPunct="1">
              <a:lnSpc>
                <a:spcPts val="1725"/>
              </a:lnSpc>
              <a:spcAft>
                <a:spcPts val="425"/>
              </a:spcAft>
            </a:pPr>
            <a:r>
              <a:rPr lang="en-US" sz="1300">
                <a:latin typeface="Times New Roman" panose="02020603050405020304" pitchFamily="18" charset="0"/>
              </a:rPr>
              <a:t>The difference in volume or mass between the equivalence point and the end point is the </a:t>
            </a:r>
            <a:r>
              <a:rPr lang="en-US" sz="1300" b="1">
                <a:latin typeface="Times New Roman" panose="02020603050405020304" pitchFamily="18" charset="0"/>
              </a:rPr>
              <a:t>titration error</a:t>
            </a:r>
            <a:r>
              <a:rPr lang="en-US" sz="1300">
                <a:latin typeface="Times New Roman" panose="02020603050405020304" pitchFamily="18" charset="0"/>
              </a:rPr>
              <a:t>.</a:t>
            </a:r>
          </a:p>
          <a:p>
            <a:pPr algn="just" eaLnBrk="1" hangingPunct="1">
              <a:spcAft>
                <a:spcPts val="1263"/>
              </a:spcAft>
            </a:pPr>
            <a:r>
              <a:rPr lang="en-US" sz="1300">
                <a:latin typeface="Times New Roman" panose="02020603050405020304" pitchFamily="18" charset="0"/>
              </a:rPr>
              <a:t>In volumetric methods, the </a:t>
            </a:r>
            <a:r>
              <a:rPr lang="en-US" sz="1300" b="1">
                <a:latin typeface="Times New Roman" panose="02020603050405020304" pitchFamily="18" charset="0"/>
              </a:rPr>
              <a:t>titration error</a:t>
            </a:r>
            <a:r>
              <a:rPr lang="en-US" sz="1300">
                <a:latin typeface="Times New Roman" panose="02020603050405020304" pitchFamily="18" charset="0"/>
              </a:rPr>
              <a:t>, Et, is given by</a:t>
            </a:r>
          </a:p>
          <a:p>
            <a:pPr algn="just" eaLnBrk="1" hangingPunct="1">
              <a:lnSpc>
                <a:spcPts val="1725"/>
              </a:lnSpc>
              <a:spcAft>
                <a:spcPts val="1263"/>
              </a:spcAft>
            </a:pPr>
            <a:endParaRPr lang="en-US" sz="1300">
              <a:latin typeface="Times New Roman" panose="02020603050405020304" pitchFamily="18" charset="0"/>
            </a:endParaRPr>
          </a:p>
          <a:p>
            <a:pPr algn="just" eaLnBrk="1" hangingPunct="1">
              <a:lnSpc>
                <a:spcPts val="1725"/>
              </a:lnSpc>
              <a:spcAft>
                <a:spcPts val="1263"/>
              </a:spcAft>
            </a:pPr>
            <a:endParaRPr lang="en-US" sz="1300">
              <a:latin typeface="Times New Roman" panose="02020603050405020304" pitchFamily="18" charset="0"/>
            </a:endParaRPr>
          </a:p>
          <a:p>
            <a:pPr algn="just" eaLnBrk="1" hangingPunct="1">
              <a:lnSpc>
                <a:spcPts val="1725"/>
              </a:lnSpc>
              <a:spcAft>
                <a:spcPts val="1263"/>
              </a:spcAft>
            </a:pPr>
            <a:r>
              <a:rPr lang="en-US" sz="1300">
                <a:latin typeface="Times New Roman" panose="02020603050405020304" pitchFamily="18" charset="0"/>
              </a:rPr>
              <a:t>where V</a:t>
            </a:r>
            <a:r>
              <a:rPr lang="en-US" sz="1300" baseline="-25000">
                <a:latin typeface="Times New Roman" panose="02020603050405020304" pitchFamily="18" charset="0"/>
              </a:rPr>
              <a:t>ep</a:t>
            </a:r>
            <a:r>
              <a:rPr lang="en-US" sz="1300">
                <a:latin typeface="Times New Roman" panose="02020603050405020304" pitchFamily="18" charset="0"/>
              </a:rPr>
              <a:t> is the actual volume of reagent required to reach the end point and V</a:t>
            </a:r>
            <a:r>
              <a:rPr lang="en-US" sz="1300" baseline="-25000">
                <a:latin typeface="Times New Roman" panose="02020603050405020304" pitchFamily="18" charset="0"/>
              </a:rPr>
              <a:t>eq</a:t>
            </a:r>
            <a:r>
              <a:rPr lang="en-US" sz="1300">
                <a:latin typeface="Times New Roman" panose="02020603050405020304" pitchFamily="18" charset="0"/>
              </a:rPr>
              <a:t> is the theoretical volume necessary to reach the equivalence point.</a:t>
            </a:r>
          </a:p>
          <a:p>
            <a:pPr algn="just" eaLnBrk="1" hangingPunct="1">
              <a:lnSpc>
                <a:spcPts val="1725"/>
              </a:lnSpc>
              <a:spcAft>
                <a:spcPts val="1263"/>
              </a:spcAft>
            </a:pPr>
            <a:endParaRPr lang="en-US" sz="1300">
              <a:latin typeface="Times New Roman" panose="02020603050405020304" pitchFamily="18" charset="0"/>
            </a:endParaRPr>
          </a:p>
          <a:p>
            <a:pPr algn="just" eaLnBrk="1" hangingPunct="1">
              <a:spcAft>
                <a:spcPts val="425"/>
              </a:spcAft>
            </a:pPr>
            <a:r>
              <a:rPr lang="en-US" sz="1300" b="1">
                <a:latin typeface="Times New Roman" panose="02020603050405020304" pitchFamily="18" charset="0"/>
              </a:rPr>
              <a:t>Different methods to determine the endpoint include:</a:t>
            </a:r>
          </a:p>
          <a:p>
            <a:pPr algn="just" eaLnBrk="1" hangingPunct="1">
              <a:lnSpc>
                <a:spcPts val="1588"/>
              </a:lnSpc>
            </a:pPr>
            <a:r>
              <a:rPr lang="en-US" sz="1300" b="1">
                <a:latin typeface="Times New Roman" panose="02020603050405020304" pitchFamily="18" charset="0"/>
              </a:rPr>
              <a:t>•    pH indicator:</a:t>
            </a:r>
          </a:p>
          <a:p>
            <a:pPr algn="just" eaLnBrk="1" hangingPunct="1">
              <a:lnSpc>
                <a:spcPts val="1588"/>
              </a:lnSpc>
              <a:spcAft>
                <a:spcPts val="838"/>
              </a:spcAft>
            </a:pPr>
            <a:r>
              <a:rPr lang="en-US" sz="1300">
                <a:latin typeface="Times New Roman" panose="02020603050405020304" pitchFamily="18" charset="0"/>
              </a:rPr>
              <a:t>A pH indicator is a substance that it changes its colour in response to a chemical change. An acid-base indicator changes its colour depending on the pH (e.g., phenolphthalein). Redox indicators are also frequently used. A drop of indicator solution is added to the titration at the start; at the endpoint has been reached the colour changes.</a:t>
            </a:r>
          </a:p>
          <a:p>
            <a:pPr algn="just" eaLnBrk="1" hangingPunct="1">
              <a:lnSpc>
                <a:spcPts val="1588"/>
              </a:lnSpc>
              <a:spcAft>
                <a:spcPts val="838"/>
              </a:spcAft>
            </a:pPr>
            <a:endParaRPr lang="en-US" sz="1300">
              <a:latin typeface="Times New Roman" panose="02020603050405020304" pitchFamily="18" charset="0"/>
            </a:endParaRPr>
          </a:p>
          <a:p>
            <a:pPr algn="just" eaLnBrk="1" hangingPunct="1">
              <a:lnSpc>
                <a:spcPts val="1588"/>
              </a:lnSpc>
            </a:pPr>
            <a:r>
              <a:rPr lang="en-US" sz="1300" b="1">
                <a:latin typeface="Times New Roman" panose="02020603050405020304" pitchFamily="18" charset="0"/>
              </a:rPr>
              <a:t>•    A potentiometer</a:t>
            </a:r>
          </a:p>
          <a:p>
            <a:pPr algn="just" eaLnBrk="1" hangingPunct="1">
              <a:lnSpc>
                <a:spcPts val="1588"/>
              </a:lnSpc>
              <a:spcAft>
                <a:spcPts val="838"/>
              </a:spcAft>
            </a:pPr>
            <a:r>
              <a:rPr lang="en-US" sz="1300">
                <a:latin typeface="Times New Roman" panose="02020603050405020304" pitchFamily="18" charset="0"/>
              </a:rPr>
              <a:t>It is an instrument that measures the electrode potential of the solution. These are used for titrations based on a redox reaction; the potential of the working electrode will suddenly change as the endpoint is reached.</a:t>
            </a:r>
          </a:p>
          <a:p>
            <a:pPr algn="just" eaLnBrk="1" hangingPunct="1">
              <a:lnSpc>
                <a:spcPts val="1613"/>
              </a:lnSpc>
            </a:pPr>
            <a:r>
              <a:rPr lang="en-US" sz="1300" b="1">
                <a:latin typeface="Times New Roman" panose="02020603050405020304" pitchFamily="18" charset="0"/>
              </a:rPr>
              <a:t>•    pH meter:</a:t>
            </a:r>
          </a:p>
          <a:p>
            <a:pPr algn="just" eaLnBrk="1" hangingPunct="1">
              <a:lnSpc>
                <a:spcPts val="1613"/>
              </a:lnSpc>
            </a:pPr>
            <a:r>
              <a:rPr lang="en-US" sz="1300">
                <a:latin typeface="Times New Roman" panose="02020603050405020304" pitchFamily="18" charset="0"/>
              </a:rPr>
              <a:t>It is a potentiometer that uses an electrode whose potential depends on the amount of H+ ion present in the solution. (It is an example of an ion-selective electrode.) This allows the pH of the solution to be measured throughout the titration. At the endpoint, there will be a sudden change in the measured pH. This method is more accurate than the indicator method and is very easily automated. </a:t>
            </a:r>
            <a:r>
              <a:rPr lang="en-US" sz="1300" baseline="30000">
                <a:latin typeface="Times New Roman" panose="02020603050405020304" pitchFamily="18" charset="0"/>
              </a:rPr>
              <a:t>•</a:t>
            </a:r>
          </a:p>
        </p:txBody>
      </p:sp>
      <p:sp>
        <p:nvSpPr>
          <p:cNvPr id="54275" name="Rectangle 2"/>
          <p:cNvSpPr>
            <a:spLocks noChangeArrowheads="1"/>
          </p:cNvSpPr>
          <p:nvPr/>
        </p:nvSpPr>
        <p:spPr bwMode="auto">
          <a:xfrm>
            <a:off x="268288" y="8926513"/>
            <a:ext cx="6954837"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pPr>
            <a:r>
              <a:rPr lang="en-US" sz="1300" b="1">
                <a:latin typeface="Times New Roman" panose="02020603050405020304" pitchFamily="18" charset="0"/>
              </a:rPr>
              <a:t>•    Conductance:</a:t>
            </a:r>
          </a:p>
          <a:p>
            <a:pPr algn="just" eaLnBrk="1" hangingPunct="1">
              <a:lnSpc>
                <a:spcPts val="1613"/>
              </a:lnSpc>
            </a:pPr>
            <a:r>
              <a:rPr lang="en-US" sz="1300">
                <a:latin typeface="Times New Roman" panose="02020603050405020304" pitchFamily="18" charset="0"/>
              </a:rPr>
              <a:t>The conductivity of a solution depends on the ions present in it. During many titrations, the conductivity changes significantly. (i.e., during an acid-base titration, the H+ and OH</a:t>
            </a:r>
            <a:r>
              <a:rPr lang="en-US" sz="1300" baseline="30000">
                <a:latin typeface="Times New Roman" panose="02020603050405020304" pitchFamily="18" charset="0"/>
              </a:rPr>
              <a:t>-</a:t>
            </a:r>
            <a:r>
              <a:rPr lang="en-US" sz="1300">
                <a:latin typeface="Times New Roman" panose="02020603050405020304" pitchFamily="18" charset="0"/>
              </a:rPr>
              <a:t> ions react to form neutral H</a:t>
            </a:r>
            <a:r>
              <a:rPr lang="en-US" sz="1100" baseline="-25000">
                <a:latin typeface="Candara" panose="020E0502030303020204" pitchFamily="34" charset="0"/>
              </a:rPr>
              <a:t>2</a:t>
            </a:r>
            <a:r>
              <a:rPr lang="en-US" sz="1300">
                <a:latin typeface="Times New Roman" panose="02020603050405020304" pitchFamily="18" charset="0"/>
              </a:rPr>
              <a:t>O, this changes the conductivity of the solution.) The total conductance of the solution also depends on the other ions present in the solution, such as counter ions. This also depends on the mobility of each ion and on the total concentration of ions that is the ionic strength.</a:t>
            </a:r>
          </a:p>
        </p:txBody>
      </p:sp>
      <p:sp>
        <p:nvSpPr>
          <p:cNvPr id="54276" name="Rectangle 3"/>
          <p:cNvSpPr>
            <a:spLocks noChangeArrowheads="1"/>
          </p:cNvSpPr>
          <p:nvPr/>
        </p:nvSpPr>
        <p:spPr bwMode="auto">
          <a:xfrm>
            <a:off x="3660775" y="10363200"/>
            <a:ext cx="16510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53</a:t>
            </a:r>
          </a:p>
        </p:txBody>
      </p:sp>
      <p:pic>
        <p:nvPicPr>
          <p:cNvPr id="54277"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79725" y="3440113"/>
            <a:ext cx="15621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ChangeArrowheads="1"/>
          </p:cNvSpPr>
          <p:nvPr/>
        </p:nvSpPr>
        <p:spPr bwMode="auto">
          <a:xfrm>
            <a:off x="271463" y="527050"/>
            <a:ext cx="6951662" cy="210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588"/>
              </a:lnSpc>
            </a:pPr>
            <a:r>
              <a:rPr lang="en-US" sz="1300" b="1">
                <a:latin typeface="Times New Roman" panose="02020603050405020304" pitchFamily="18" charset="0"/>
              </a:rPr>
              <a:t>•    Colour change:</a:t>
            </a:r>
          </a:p>
          <a:p>
            <a:pPr algn="just" eaLnBrk="1" hangingPunct="1">
              <a:lnSpc>
                <a:spcPts val="1588"/>
              </a:lnSpc>
              <a:spcAft>
                <a:spcPts val="1263"/>
              </a:spcAft>
            </a:pPr>
            <a:r>
              <a:rPr lang="en-US" sz="1300">
                <a:latin typeface="Times New Roman" panose="02020603050405020304" pitchFamily="18" charset="0"/>
              </a:rPr>
              <a:t>In some reactions, the solution changes colour without any added indicator. This is often seen in redox titrations, for instance, when the different oxidation states of the product and reactant produce different colours.</a:t>
            </a:r>
          </a:p>
          <a:p>
            <a:pPr algn="just" eaLnBrk="1" hangingPunct="1">
              <a:lnSpc>
                <a:spcPts val="1588"/>
              </a:lnSpc>
            </a:pPr>
            <a:r>
              <a:rPr lang="en-US" sz="1300" b="1">
                <a:latin typeface="Times New Roman" panose="02020603050405020304" pitchFamily="18" charset="0"/>
              </a:rPr>
              <a:t>•    Precipitation:</a:t>
            </a:r>
          </a:p>
          <a:p>
            <a:pPr algn="just" eaLnBrk="1" hangingPunct="1">
              <a:lnSpc>
                <a:spcPts val="1588"/>
              </a:lnSpc>
              <a:spcAft>
                <a:spcPts val="1263"/>
              </a:spcAft>
            </a:pPr>
            <a:r>
              <a:rPr lang="en-US" sz="1300">
                <a:latin typeface="Times New Roman" panose="02020603050405020304" pitchFamily="18" charset="0"/>
              </a:rPr>
              <a:t>In this type of titration the strength of a solution is determined by its complete precipitation with a standard solution of another substance.</a:t>
            </a:r>
          </a:p>
        </p:txBody>
      </p:sp>
      <p:sp>
        <p:nvSpPr>
          <p:cNvPr id="55299" name="Rectangle 2"/>
          <p:cNvSpPr>
            <a:spLocks noChangeArrowheads="1"/>
          </p:cNvSpPr>
          <p:nvPr/>
        </p:nvSpPr>
        <p:spPr bwMode="auto">
          <a:xfrm>
            <a:off x="268288" y="2990850"/>
            <a:ext cx="694372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725"/>
              </a:lnSpc>
              <a:spcBef>
                <a:spcPts val="2313"/>
              </a:spcBef>
            </a:pPr>
            <a:r>
              <a:rPr lang="en-US" sz="1300" b="1">
                <a:latin typeface="Times New Roman" panose="02020603050405020304" pitchFamily="18" charset="0"/>
              </a:rPr>
              <a:t>Equivalence point</a:t>
            </a:r>
          </a:p>
          <a:p>
            <a:pPr algn="just" eaLnBrk="1" hangingPunct="1">
              <a:lnSpc>
                <a:spcPts val="1725"/>
              </a:lnSpc>
              <a:spcAft>
                <a:spcPts val="1675"/>
              </a:spcAft>
            </a:pPr>
            <a:r>
              <a:rPr lang="en-US" sz="1300">
                <a:latin typeface="Times New Roman" panose="02020603050405020304" pitchFamily="18" charset="0"/>
              </a:rPr>
              <a:t>Equivalence point is where the titration should really end - titration fraction equals exactly 1, we have added stoichiometric amount of titrant to titrated substance. That's not necessarily where we end titration.</a:t>
            </a:r>
          </a:p>
        </p:txBody>
      </p:sp>
      <p:sp>
        <p:nvSpPr>
          <p:cNvPr id="4" name="Rectangle 3"/>
          <p:cNvSpPr/>
          <p:nvPr/>
        </p:nvSpPr>
        <p:spPr>
          <a:xfrm>
            <a:off x="268288" y="4194175"/>
            <a:ext cx="6951662" cy="5078413"/>
          </a:xfrm>
          <a:prstGeom prst="rect">
            <a:avLst/>
          </a:prstGeom>
        </p:spPr>
        <p:txBody>
          <a:bodyPr lIns="0" tIns="0" rIns="0" bIns="0"/>
          <a:lstStyle/>
          <a:p>
            <a:pPr algn="just" eaLnBrk="1" fontAlgn="auto" hangingPunct="1">
              <a:lnSpc>
                <a:spcPts val="1728"/>
              </a:lnSpc>
              <a:spcBef>
                <a:spcPts val="1680"/>
              </a:spcBef>
              <a:spcAft>
                <a:spcPts val="0"/>
              </a:spcAft>
              <a:defRPr/>
            </a:pPr>
            <a:r>
              <a:rPr lang="en-US" sz="1300" b="1" dirty="0">
                <a:latin typeface="Times New Roman"/>
              </a:rPr>
              <a:t>Indicators</a:t>
            </a:r>
          </a:p>
          <a:p>
            <a:pPr algn="just" eaLnBrk="1" fontAlgn="auto" hangingPunct="1">
              <a:lnSpc>
                <a:spcPts val="1728"/>
              </a:lnSpc>
              <a:spcBef>
                <a:spcPts val="0"/>
              </a:spcBef>
              <a:spcAft>
                <a:spcPts val="1260"/>
              </a:spcAft>
              <a:defRPr/>
            </a:pPr>
            <a:r>
              <a:rPr lang="en-US" sz="1300" dirty="0">
                <a:latin typeface="Times New Roman"/>
              </a:rPr>
              <a:t>An indicator is a substance which is used to determine the end point in a titration. In acid-base titrations, organic substances (weak acids or weak bases) are generally used as indicators. They change their </a:t>
            </a:r>
            <a:r>
              <a:rPr lang="en-US" sz="1300" dirty="0" err="1">
                <a:latin typeface="Times New Roman"/>
              </a:rPr>
              <a:t>colour</a:t>
            </a:r>
            <a:r>
              <a:rPr lang="en-US" sz="1300" dirty="0">
                <a:latin typeface="Times New Roman"/>
              </a:rPr>
              <a:t> within a certain pH range.</a:t>
            </a:r>
          </a:p>
          <a:p>
            <a:pPr algn="just" eaLnBrk="1" fontAlgn="auto" hangingPunct="1">
              <a:lnSpc>
                <a:spcPts val="1608"/>
              </a:lnSpc>
              <a:spcBef>
                <a:spcPts val="0"/>
              </a:spcBef>
              <a:spcAft>
                <a:spcPts val="0"/>
              </a:spcAft>
              <a:defRPr/>
            </a:pPr>
            <a:r>
              <a:rPr lang="en-US" sz="1300" b="1" dirty="0">
                <a:latin typeface="Times New Roman"/>
              </a:rPr>
              <a:t>Advantages of titration</a:t>
            </a:r>
          </a:p>
          <a:p>
            <a:pPr algn="just" eaLnBrk="1" fontAlgn="auto" hangingPunct="1">
              <a:lnSpc>
                <a:spcPts val="1608"/>
              </a:lnSpc>
              <a:spcBef>
                <a:spcPts val="0"/>
              </a:spcBef>
              <a:spcAft>
                <a:spcPts val="0"/>
              </a:spcAft>
              <a:defRPr/>
            </a:pPr>
            <a:r>
              <a:rPr lang="en-US" sz="1300" dirty="0">
                <a:latin typeface="Times New Roman"/>
              </a:rPr>
              <a:t>There are several reasons why titration is used in laboratories worldwide:</a:t>
            </a:r>
          </a:p>
          <a:p>
            <a:pPr marL="254000" algn="just" eaLnBrk="1" fontAlgn="auto" hangingPunct="1">
              <a:lnSpc>
                <a:spcPts val="1608"/>
              </a:lnSpc>
              <a:spcBef>
                <a:spcPts val="0"/>
              </a:spcBef>
              <a:spcAft>
                <a:spcPts val="210"/>
              </a:spcAft>
              <a:defRPr/>
            </a:pPr>
            <a:r>
              <a:rPr lang="en-US" sz="1300" dirty="0">
                <a:latin typeface="Times New Roman"/>
              </a:rPr>
              <a:t>1.    Titration is an established analytical technique</a:t>
            </a:r>
          </a:p>
          <a:p>
            <a:pPr marL="254000" algn="just" eaLnBrk="1" fontAlgn="auto" hangingPunct="1">
              <a:lnSpc>
                <a:spcPts val="2208"/>
              </a:lnSpc>
              <a:spcBef>
                <a:spcPts val="0"/>
              </a:spcBef>
              <a:spcAft>
                <a:spcPts val="0"/>
              </a:spcAft>
              <a:defRPr/>
            </a:pPr>
            <a:r>
              <a:rPr lang="en-US" sz="1300" dirty="0">
                <a:latin typeface="Times New Roman"/>
              </a:rPr>
              <a:t>2.    It is fast</a:t>
            </a:r>
          </a:p>
          <a:p>
            <a:pPr marL="254000" algn="just" eaLnBrk="1" fontAlgn="auto" hangingPunct="1">
              <a:lnSpc>
                <a:spcPts val="2208"/>
              </a:lnSpc>
              <a:spcBef>
                <a:spcPts val="0"/>
              </a:spcBef>
              <a:spcAft>
                <a:spcPts val="0"/>
              </a:spcAft>
              <a:defRPr/>
            </a:pPr>
            <a:r>
              <a:rPr lang="en-US" sz="1300" dirty="0">
                <a:latin typeface="Times New Roman"/>
              </a:rPr>
              <a:t>3.    It is a very accurate and precise technique</a:t>
            </a:r>
          </a:p>
          <a:p>
            <a:pPr marL="254000" algn="just" eaLnBrk="1" fontAlgn="auto" hangingPunct="1">
              <a:lnSpc>
                <a:spcPts val="2208"/>
              </a:lnSpc>
              <a:spcBef>
                <a:spcPts val="0"/>
              </a:spcBef>
              <a:spcAft>
                <a:spcPts val="0"/>
              </a:spcAft>
              <a:defRPr/>
            </a:pPr>
            <a:r>
              <a:rPr lang="en-US" sz="1300" dirty="0">
                <a:latin typeface="Times New Roman"/>
              </a:rPr>
              <a:t>4.    A high degree of automation can be implemented</a:t>
            </a:r>
          </a:p>
          <a:p>
            <a:pPr marL="254000" algn="just" eaLnBrk="1" fontAlgn="auto" hangingPunct="1">
              <a:lnSpc>
                <a:spcPts val="2208"/>
              </a:lnSpc>
              <a:spcBef>
                <a:spcPts val="0"/>
              </a:spcBef>
              <a:spcAft>
                <a:spcPts val="0"/>
              </a:spcAft>
              <a:defRPr/>
            </a:pPr>
            <a:r>
              <a:rPr lang="en-US" sz="1300" dirty="0">
                <a:latin typeface="Times New Roman"/>
              </a:rPr>
              <a:t>5.    Titration offers a good price/performance ratio compared to more sophisticated techniques</a:t>
            </a:r>
          </a:p>
          <a:p>
            <a:pPr marL="254000" algn="just" eaLnBrk="1" fontAlgn="auto" hangingPunct="1">
              <a:lnSpc>
                <a:spcPts val="2208"/>
              </a:lnSpc>
              <a:spcBef>
                <a:spcPts val="0"/>
              </a:spcBef>
              <a:spcAft>
                <a:spcPts val="0"/>
              </a:spcAft>
              <a:defRPr/>
            </a:pPr>
            <a:r>
              <a:rPr lang="en-US" sz="1100" dirty="0">
                <a:latin typeface="Candara"/>
              </a:rPr>
              <a:t>6</a:t>
            </a:r>
            <a:r>
              <a:rPr lang="en-US" sz="1300" dirty="0">
                <a:latin typeface="Times New Roman"/>
              </a:rPr>
              <a:t>.    It can be used by low-skilled and low-trained operators</a:t>
            </a:r>
          </a:p>
          <a:p>
            <a:pPr marL="254000" algn="just" eaLnBrk="1" fontAlgn="auto" hangingPunct="1">
              <a:lnSpc>
                <a:spcPts val="2208"/>
              </a:lnSpc>
              <a:spcBef>
                <a:spcPts val="0"/>
              </a:spcBef>
              <a:spcAft>
                <a:spcPts val="1260"/>
              </a:spcAft>
              <a:defRPr/>
            </a:pPr>
            <a:r>
              <a:rPr lang="en-US" sz="1300" dirty="0">
                <a:latin typeface="Times New Roman"/>
              </a:rPr>
              <a:t>7.    No need for highly specialized chemical knowledge</a:t>
            </a:r>
          </a:p>
          <a:p>
            <a:pPr algn="just" eaLnBrk="1" fontAlgn="auto" hangingPunct="1">
              <a:spcBef>
                <a:spcPts val="0"/>
              </a:spcBef>
              <a:spcAft>
                <a:spcPts val="210"/>
              </a:spcAft>
              <a:defRPr/>
            </a:pPr>
            <a:r>
              <a:rPr lang="en-US" sz="1600" b="1" dirty="0">
                <a:latin typeface="Times New Roman"/>
              </a:rPr>
              <a:t>Types of titrations</a:t>
            </a:r>
          </a:p>
          <a:p>
            <a:pPr algn="just" eaLnBrk="1" fontAlgn="auto" hangingPunct="1">
              <a:lnSpc>
                <a:spcPts val="1824"/>
              </a:lnSpc>
              <a:spcBef>
                <a:spcPts val="0"/>
              </a:spcBef>
              <a:spcAft>
                <a:spcPts val="0"/>
              </a:spcAft>
              <a:defRPr/>
            </a:pPr>
            <a:r>
              <a:rPr lang="en-US" sz="1300" dirty="0">
                <a:latin typeface="Times New Roman"/>
              </a:rPr>
              <a:t>Titrations can be classified as:</a:t>
            </a:r>
          </a:p>
          <a:p>
            <a:pPr marL="254000" algn="just" eaLnBrk="1" fontAlgn="auto" hangingPunct="1">
              <a:lnSpc>
                <a:spcPts val="1824"/>
              </a:lnSpc>
              <a:spcBef>
                <a:spcPts val="0"/>
              </a:spcBef>
              <a:spcAft>
                <a:spcPts val="0"/>
              </a:spcAft>
              <a:defRPr/>
            </a:pPr>
            <a:r>
              <a:rPr lang="en-US" sz="1200" b="1" dirty="0">
                <a:latin typeface="Segoe UI"/>
              </a:rPr>
              <a:t>1)    Acid-base titrations or </a:t>
            </a:r>
            <a:r>
              <a:rPr lang="en-US" sz="1200" b="1" dirty="0" err="1">
                <a:latin typeface="Segoe UI"/>
              </a:rPr>
              <a:t>acidimetry</a:t>
            </a:r>
            <a:r>
              <a:rPr lang="en-US" sz="1200" b="1" dirty="0">
                <a:latin typeface="Segoe UI"/>
              </a:rPr>
              <a:t> and </a:t>
            </a:r>
            <a:r>
              <a:rPr lang="en-US" sz="1200" b="1" dirty="0" err="1">
                <a:latin typeface="Segoe UI"/>
              </a:rPr>
              <a:t>alkalimetry</a:t>
            </a:r>
            <a:endParaRPr lang="en-US" sz="1200" b="1" dirty="0">
              <a:latin typeface="Segoe UI"/>
            </a:endParaRPr>
          </a:p>
          <a:p>
            <a:pPr marL="254000" algn="just" eaLnBrk="1" fontAlgn="auto" hangingPunct="1">
              <a:lnSpc>
                <a:spcPts val="1824"/>
              </a:lnSpc>
              <a:spcBef>
                <a:spcPts val="0"/>
              </a:spcBef>
              <a:spcAft>
                <a:spcPts val="0"/>
              </a:spcAft>
              <a:defRPr/>
            </a:pPr>
            <a:r>
              <a:rPr lang="en-US" sz="1200" b="1" dirty="0">
                <a:latin typeface="Segoe UI"/>
              </a:rPr>
              <a:t>2)    Precipitation titrations</a:t>
            </a:r>
          </a:p>
          <a:p>
            <a:pPr marL="254000" algn="just" eaLnBrk="1" fontAlgn="auto" hangingPunct="1">
              <a:lnSpc>
                <a:spcPts val="1824"/>
              </a:lnSpc>
              <a:spcBef>
                <a:spcPts val="0"/>
              </a:spcBef>
              <a:spcAft>
                <a:spcPts val="0"/>
              </a:spcAft>
              <a:defRPr/>
            </a:pPr>
            <a:r>
              <a:rPr lang="en-US" sz="1200" b="1" dirty="0">
                <a:latin typeface="Segoe UI"/>
              </a:rPr>
              <a:t>3)    </a:t>
            </a:r>
            <a:r>
              <a:rPr lang="en-US" sz="1200" b="1" dirty="0" err="1">
                <a:latin typeface="Segoe UI"/>
              </a:rPr>
              <a:t>Complexometric</a:t>
            </a:r>
            <a:r>
              <a:rPr lang="en-US" sz="1200" b="1" dirty="0">
                <a:latin typeface="Segoe UI"/>
              </a:rPr>
              <a:t> titrations</a:t>
            </a:r>
          </a:p>
          <a:p>
            <a:pPr marL="254000" algn="just" eaLnBrk="1" fontAlgn="auto" hangingPunct="1">
              <a:lnSpc>
                <a:spcPts val="1824"/>
              </a:lnSpc>
              <a:spcBef>
                <a:spcPts val="0"/>
              </a:spcBef>
              <a:spcAft>
                <a:spcPts val="0"/>
              </a:spcAft>
              <a:defRPr/>
            </a:pPr>
            <a:r>
              <a:rPr lang="en-US" sz="1200" b="1" dirty="0">
                <a:latin typeface="Segoe UI"/>
              </a:rPr>
              <a:t>4)    Oxidation-reduction titrations or redox titrations </a:t>
            </a:r>
            <a:r>
              <a:rPr lang="en-US" sz="1200" b="1" baseline="30000" dirty="0">
                <a:latin typeface="Segoe UI"/>
              </a:rPr>
              <a:t>1</a:t>
            </a:r>
          </a:p>
        </p:txBody>
      </p:sp>
      <p:sp>
        <p:nvSpPr>
          <p:cNvPr id="5" name="Rectangle 4"/>
          <p:cNvSpPr/>
          <p:nvPr/>
        </p:nvSpPr>
        <p:spPr>
          <a:xfrm>
            <a:off x="268288" y="9723438"/>
            <a:ext cx="6951662" cy="776287"/>
          </a:xfrm>
          <a:prstGeom prst="rect">
            <a:avLst/>
          </a:prstGeom>
        </p:spPr>
        <p:txBody>
          <a:bodyPr lIns="0" tIns="0" rIns="0" bIns="0"/>
          <a:lstStyle/>
          <a:p>
            <a:pPr marL="266700" algn="just" eaLnBrk="1" fontAlgn="auto" hangingPunct="1">
              <a:lnSpc>
                <a:spcPts val="1704"/>
              </a:lnSpc>
              <a:spcBef>
                <a:spcPts val="0"/>
              </a:spcBef>
              <a:spcAft>
                <a:spcPts val="0"/>
              </a:spcAft>
              <a:defRPr/>
            </a:pPr>
            <a:r>
              <a:rPr lang="en-US" sz="1300" b="1" dirty="0">
                <a:latin typeface="Times New Roman"/>
              </a:rPr>
              <a:t>1) Acid-base titrations</a:t>
            </a:r>
          </a:p>
          <a:p>
            <a:pPr algn="just" eaLnBrk="1" fontAlgn="auto" hangingPunct="1">
              <a:lnSpc>
                <a:spcPts val="1704"/>
              </a:lnSpc>
              <a:spcBef>
                <a:spcPts val="0"/>
              </a:spcBef>
              <a:spcAft>
                <a:spcPts val="0"/>
              </a:spcAft>
              <a:defRPr/>
            </a:pPr>
            <a:r>
              <a:rPr lang="en-US" sz="1300" dirty="0">
                <a:latin typeface="Times New Roman"/>
              </a:rPr>
              <a:t>When the strength of an acid is determined with the help of a standard solution of base, it is known as </a:t>
            </a:r>
            <a:r>
              <a:rPr lang="en-US" sz="1300" dirty="0" err="1">
                <a:latin typeface="Times New Roman"/>
              </a:rPr>
              <a:t>acidimetry</a:t>
            </a:r>
            <a:r>
              <a:rPr lang="en-US" sz="1300" dirty="0">
                <a:latin typeface="Times New Roman"/>
              </a:rPr>
              <a:t>. Similarly, when the strength of a base (alkali) is determined with the help</a:t>
            </a:r>
          </a:p>
          <a:p>
            <a:pPr algn="ctr" eaLnBrk="1" fontAlgn="auto" hangingPunct="1">
              <a:spcBef>
                <a:spcPts val="0"/>
              </a:spcBef>
              <a:spcAft>
                <a:spcPts val="0"/>
              </a:spcAft>
              <a:defRPr/>
            </a:pPr>
            <a:r>
              <a:rPr lang="en-US" sz="1100" dirty="0">
                <a:latin typeface="Times New Roman"/>
              </a:rPr>
              <a:t>54</a:t>
            </a:r>
          </a:p>
        </p:txBody>
      </p:sp>
      <p:pic>
        <p:nvPicPr>
          <p:cNvPr id="55302"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05025" y="2374900"/>
            <a:ext cx="260985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a:spLocks noChangeArrowheads="1"/>
          </p:cNvSpPr>
          <p:nvPr/>
        </p:nvSpPr>
        <p:spPr bwMode="auto">
          <a:xfrm>
            <a:off x="268288" y="304800"/>
            <a:ext cx="6951662"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725"/>
              </a:lnSpc>
              <a:spcAft>
                <a:spcPts val="425"/>
              </a:spcAft>
            </a:pPr>
            <a:r>
              <a:rPr lang="en-US" sz="1300">
                <a:latin typeface="Times New Roman" panose="02020603050405020304" pitchFamily="18" charset="0"/>
              </a:rPr>
              <a:t>of a standard solution of an acid, it is known as acid, it is known as alkalimetry. Both these titrations involve neutralisation of an alkali. In these titrations H+ ions of the acid combine with OH</a:t>
            </a:r>
            <a:r>
              <a:rPr lang="en-US" sz="1300" baseline="30000">
                <a:latin typeface="Times New Roman" panose="02020603050405020304" pitchFamily="18" charset="0"/>
              </a:rPr>
              <a:t>-</a:t>
            </a:r>
            <a:r>
              <a:rPr lang="en-US" sz="1300">
                <a:latin typeface="Times New Roman" panose="02020603050405020304" pitchFamily="18" charset="0"/>
              </a:rPr>
              <a:t> ions of the alkali to from unionised molecules of water.</a:t>
            </a:r>
          </a:p>
        </p:txBody>
      </p:sp>
      <p:sp>
        <p:nvSpPr>
          <p:cNvPr id="6" name="Rectangle 5"/>
          <p:cNvSpPr/>
          <p:nvPr/>
        </p:nvSpPr>
        <p:spPr>
          <a:xfrm>
            <a:off x="268288" y="2346325"/>
            <a:ext cx="6967537" cy="4849813"/>
          </a:xfrm>
          <a:prstGeom prst="rect">
            <a:avLst/>
          </a:prstGeom>
        </p:spPr>
        <p:txBody>
          <a:bodyPr lIns="0" tIns="0" rIns="0" bIns="0"/>
          <a:lstStyle/>
          <a:p>
            <a:pPr algn="just" eaLnBrk="1" fontAlgn="auto" hangingPunct="1">
              <a:lnSpc>
                <a:spcPts val="1728"/>
              </a:lnSpc>
              <a:spcBef>
                <a:spcPts val="420"/>
              </a:spcBef>
              <a:spcAft>
                <a:spcPts val="420"/>
              </a:spcAft>
              <a:defRPr/>
            </a:pPr>
            <a:r>
              <a:rPr lang="en-US" sz="1300" dirty="0">
                <a:latin typeface="Times New Roman"/>
              </a:rPr>
              <a:t>The end point in these titrations is determined by the use of organic dyes which are either weak acids or weak bases. These change their </a:t>
            </a:r>
            <a:r>
              <a:rPr lang="en-US" sz="1300" dirty="0" err="1">
                <a:latin typeface="Times New Roman"/>
              </a:rPr>
              <a:t>colours</a:t>
            </a:r>
            <a:r>
              <a:rPr lang="en-US" sz="1300" dirty="0">
                <a:latin typeface="Times New Roman"/>
              </a:rPr>
              <a:t> within a limited range of hydrogen ion concentrations, i.e., pH of the solution. Phenolphthalein is a suitable indicator in the titrations of strong </a:t>
            </a:r>
            <a:r>
              <a:rPr lang="en-US" sz="1300" dirty="0" err="1">
                <a:latin typeface="Times New Roman"/>
              </a:rPr>
              <a:t>alkalies</a:t>
            </a:r>
            <a:r>
              <a:rPr lang="en-US" sz="1300" dirty="0">
                <a:latin typeface="Times New Roman"/>
              </a:rPr>
              <a:t> against strong acids or weak acids, Methyl orange is used as an indicator in the titrations of strong acids against strong and weak </a:t>
            </a:r>
            <a:r>
              <a:rPr lang="en-US" sz="1300" dirty="0" err="1">
                <a:latin typeface="Times New Roman"/>
              </a:rPr>
              <a:t>alkalies</a:t>
            </a:r>
            <a:r>
              <a:rPr lang="en-US" sz="1300" dirty="0">
                <a:latin typeface="Times New Roman"/>
              </a:rPr>
              <a:t>.</a:t>
            </a:r>
          </a:p>
          <a:p>
            <a:pPr algn="just" eaLnBrk="1" fontAlgn="auto" hangingPunct="1">
              <a:spcBef>
                <a:spcPts val="0"/>
              </a:spcBef>
              <a:spcAft>
                <a:spcPts val="840"/>
              </a:spcAft>
              <a:defRPr/>
            </a:pPr>
            <a:r>
              <a:rPr lang="en-US" sz="1300" dirty="0">
                <a:latin typeface="Times New Roman"/>
              </a:rPr>
              <a:t>The (acid-base) neutralization reactions are of the following four types:</a:t>
            </a:r>
          </a:p>
          <a:p>
            <a:pPr marL="254000" algn="just" eaLnBrk="1" fontAlgn="auto" hangingPunct="1">
              <a:spcBef>
                <a:spcPts val="0"/>
              </a:spcBef>
              <a:spcAft>
                <a:spcPts val="840"/>
              </a:spcAft>
              <a:defRPr/>
            </a:pPr>
            <a:r>
              <a:rPr lang="en-US" sz="1300" b="1" dirty="0">
                <a:latin typeface="Times New Roman"/>
              </a:rPr>
              <a:t>1.    A strong acid versus a strong base.</a:t>
            </a:r>
          </a:p>
          <a:p>
            <a:pPr algn="just" eaLnBrk="1" fontAlgn="auto" hangingPunct="1">
              <a:lnSpc>
                <a:spcPts val="1728"/>
              </a:lnSpc>
              <a:spcBef>
                <a:spcPts val="0"/>
              </a:spcBef>
              <a:spcAft>
                <a:spcPts val="420"/>
              </a:spcAft>
              <a:defRPr/>
            </a:pPr>
            <a:r>
              <a:rPr lang="en-US" sz="1300" dirty="0">
                <a:latin typeface="Times New Roman"/>
              </a:rPr>
              <a:t>pH curve of strong acid (</a:t>
            </a:r>
            <a:r>
              <a:rPr lang="en-US" sz="1300" dirty="0" err="1">
                <a:latin typeface="Times New Roman"/>
              </a:rPr>
              <a:t>eg</a:t>
            </a:r>
            <a:r>
              <a:rPr lang="en-US" sz="1300" dirty="0">
                <a:latin typeface="Times New Roman"/>
              </a:rPr>
              <a:t>. </a:t>
            </a:r>
            <a:r>
              <a:rPr lang="en-US" sz="1300" dirty="0" err="1">
                <a:latin typeface="Times New Roman"/>
              </a:rPr>
              <a:t>HCl</a:t>
            </a:r>
            <a:r>
              <a:rPr lang="en-US" sz="1300" dirty="0">
                <a:latin typeface="Times New Roman"/>
              </a:rPr>
              <a:t>) and strong base (</a:t>
            </a:r>
            <a:r>
              <a:rPr lang="en-US" sz="1300" dirty="0" err="1">
                <a:latin typeface="Times New Roman"/>
              </a:rPr>
              <a:t>eg</a:t>
            </a:r>
            <a:r>
              <a:rPr lang="en-US" sz="1300" dirty="0">
                <a:latin typeface="Times New Roman"/>
              </a:rPr>
              <a:t>. </a:t>
            </a:r>
            <a:r>
              <a:rPr lang="en-US" sz="1300" dirty="0" err="1">
                <a:latin typeface="Times New Roman"/>
              </a:rPr>
              <a:t>NaOH</a:t>
            </a:r>
            <a:r>
              <a:rPr lang="en-US" sz="1300" dirty="0">
                <a:latin typeface="Times New Roman"/>
              </a:rPr>
              <a:t>) is vertical over the pH range 4-10. So the indicators phenolphthalein (pH range 8.3-10.5), methyl red (pH range 4.4-6.5) and methyl orange (pH range 3.2-4.5) are suitable indicators for such a titration.</a:t>
            </a:r>
          </a:p>
          <a:p>
            <a:pPr marL="254000" algn="just" eaLnBrk="1" fontAlgn="auto" hangingPunct="1">
              <a:spcBef>
                <a:spcPts val="0"/>
              </a:spcBef>
              <a:spcAft>
                <a:spcPts val="840"/>
              </a:spcAft>
              <a:defRPr/>
            </a:pPr>
            <a:r>
              <a:rPr lang="en-US" sz="1300" b="1" dirty="0">
                <a:latin typeface="Times New Roman"/>
              </a:rPr>
              <a:t>2.    A weak acid versus a strong base.</a:t>
            </a:r>
          </a:p>
          <a:p>
            <a:pPr algn="just" eaLnBrk="1" fontAlgn="auto" hangingPunct="1">
              <a:lnSpc>
                <a:spcPts val="1728"/>
              </a:lnSpc>
              <a:spcBef>
                <a:spcPts val="0"/>
              </a:spcBef>
              <a:spcAft>
                <a:spcPts val="420"/>
              </a:spcAft>
              <a:defRPr/>
            </a:pPr>
            <a:r>
              <a:rPr lang="en-US" sz="1300" dirty="0">
                <a:latin typeface="Times New Roman"/>
              </a:rPr>
              <a:t>pH curve of weak acid (</a:t>
            </a:r>
            <a:r>
              <a:rPr lang="en-US" sz="1300" dirty="0" err="1">
                <a:latin typeface="Times New Roman"/>
              </a:rPr>
              <a:t>eg</a:t>
            </a:r>
            <a:r>
              <a:rPr lang="en-US" sz="1300" dirty="0">
                <a:latin typeface="Times New Roman"/>
              </a:rPr>
              <a:t>. CH</a:t>
            </a:r>
            <a:r>
              <a:rPr lang="en-US" sz="1100" dirty="0">
                <a:latin typeface="Candara"/>
              </a:rPr>
              <a:t>3</a:t>
            </a:r>
            <a:r>
              <a:rPr lang="en-US" sz="1300" dirty="0">
                <a:latin typeface="Times New Roman"/>
              </a:rPr>
              <a:t>COOH) and strong base (</a:t>
            </a:r>
            <a:r>
              <a:rPr lang="en-US" sz="1300" dirty="0" err="1">
                <a:latin typeface="Times New Roman"/>
              </a:rPr>
              <a:t>eg</a:t>
            </a:r>
            <a:r>
              <a:rPr lang="en-US" sz="1300" dirty="0">
                <a:latin typeface="Times New Roman"/>
              </a:rPr>
              <a:t>. </a:t>
            </a:r>
            <a:r>
              <a:rPr lang="en-US" sz="1300" dirty="0" err="1">
                <a:latin typeface="Times New Roman"/>
              </a:rPr>
              <a:t>NaOH</a:t>
            </a:r>
            <a:r>
              <a:rPr lang="en-US" sz="1300" dirty="0">
                <a:latin typeface="Times New Roman"/>
              </a:rPr>
              <a:t>) is vertical over the pH range 7-11. So phenolphthalein is suitable indicator for such a titration.</a:t>
            </a:r>
          </a:p>
          <a:p>
            <a:pPr marL="254000" algn="just" eaLnBrk="1" fontAlgn="auto" hangingPunct="1">
              <a:spcBef>
                <a:spcPts val="0"/>
              </a:spcBef>
              <a:spcAft>
                <a:spcPts val="840"/>
              </a:spcAft>
              <a:defRPr/>
            </a:pPr>
            <a:r>
              <a:rPr lang="en-US" sz="1300" b="1" dirty="0">
                <a:latin typeface="Times New Roman"/>
              </a:rPr>
              <a:t>3.    A strong acid versus a weak base.</a:t>
            </a:r>
          </a:p>
          <a:p>
            <a:pPr algn="just" eaLnBrk="1" fontAlgn="auto" hangingPunct="1">
              <a:lnSpc>
                <a:spcPts val="1752"/>
              </a:lnSpc>
              <a:spcBef>
                <a:spcPts val="0"/>
              </a:spcBef>
              <a:spcAft>
                <a:spcPts val="420"/>
              </a:spcAft>
              <a:defRPr/>
            </a:pPr>
            <a:r>
              <a:rPr lang="en-US" sz="1300" dirty="0">
                <a:latin typeface="Times New Roman"/>
              </a:rPr>
              <a:t>pH curve of strong acid (</a:t>
            </a:r>
            <a:r>
              <a:rPr lang="en-US" sz="1300" dirty="0" err="1">
                <a:latin typeface="Times New Roman"/>
              </a:rPr>
              <a:t>eg</a:t>
            </a:r>
            <a:r>
              <a:rPr lang="en-US" sz="1300" dirty="0">
                <a:latin typeface="Times New Roman"/>
              </a:rPr>
              <a:t>. </a:t>
            </a:r>
            <a:r>
              <a:rPr lang="en-US" sz="1300" dirty="0" err="1">
                <a:latin typeface="Times New Roman"/>
              </a:rPr>
              <a:t>HCl</a:t>
            </a:r>
            <a:r>
              <a:rPr lang="en-US" sz="1300" dirty="0">
                <a:latin typeface="Times New Roman"/>
              </a:rPr>
              <a:t>, H</a:t>
            </a:r>
            <a:r>
              <a:rPr lang="en-US" sz="1100" baseline="-25000" dirty="0">
                <a:latin typeface="Candara"/>
              </a:rPr>
              <a:t>2</a:t>
            </a:r>
            <a:r>
              <a:rPr lang="en-US" sz="1300" dirty="0">
                <a:latin typeface="Times New Roman"/>
              </a:rPr>
              <a:t>SO</a:t>
            </a:r>
            <a:r>
              <a:rPr lang="en-US" sz="1100" baseline="-25000" dirty="0">
                <a:latin typeface="Candara"/>
              </a:rPr>
              <a:t>4</a:t>
            </a:r>
            <a:r>
              <a:rPr lang="en-US" sz="1300" dirty="0">
                <a:latin typeface="Times New Roman"/>
              </a:rPr>
              <a:t>, HNO</a:t>
            </a:r>
            <a:r>
              <a:rPr lang="en-US" sz="1100" baseline="-25000" dirty="0">
                <a:latin typeface="Candara"/>
              </a:rPr>
              <a:t>3</a:t>
            </a:r>
            <a:r>
              <a:rPr lang="en-US" sz="1300" dirty="0">
                <a:latin typeface="Times New Roman"/>
              </a:rPr>
              <a:t>) with a weak base (</a:t>
            </a:r>
            <a:r>
              <a:rPr lang="en-US" sz="1300" dirty="0" err="1">
                <a:latin typeface="Times New Roman"/>
              </a:rPr>
              <a:t>eg</a:t>
            </a:r>
            <a:r>
              <a:rPr lang="en-US" sz="1300" dirty="0">
                <a:latin typeface="Times New Roman"/>
              </a:rPr>
              <a:t>. NH</a:t>
            </a:r>
            <a:r>
              <a:rPr lang="en-US" sz="1100" baseline="-25000" dirty="0">
                <a:latin typeface="Candara"/>
              </a:rPr>
              <a:t>4</a:t>
            </a:r>
            <a:r>
              <a:rPr lang="en-US" sz="1300" dirty="0">
                <a:latin typeface="Times New Roman"/>
              </a:rPr>
              <a:t>OH) is vertical over the pH range of 4-7. So methyl red and methyl orange are suitable indicators for such a titration.</a:t>
            </a:r>
          </a:p>
          <a:p>
            <a:pPr marL="254000" algn="just" eaLnBrk="1" fontAlgn="auto" hangingPunct="1">
              <a:spcBef>
                <a:spcPts val="0"/>
              </a:spcBef>
              <a:spcAft>
                <a:spcPts val="840"/>
              </a:spcAft>
              <a:defRPr/>
            </a:pPr>
            <a:r>
              <a:rPr lang="en-US" sz="1300" b="1" dirty="0">
                <a:latin typeface="Times New Roman"/>
              </a:rPr>
              <a:t>4.    A weak acid versus a weak base.</a:t>
            </a:r>
          </a:p>
          <a:p>
            <a:pPr algn="just" eaLnBrk="1" fontAlgn="auto" hangingPunct="1">
              <a:lnSpc>
                <a:spcPts val="1752"/>
              </a:lnSpc>
              <a:spcBef>
                <a:spcPts val="0"/>
              </a:spcBef>
              <a:spcAft>
                <a:spcPts val="840"/>
              </a:spcAft>
              <a:defRPr/>
            </a:pPr>
            <a:r>
              <a:rPr lang="en-US" sz="1300" dirty="0">
                <a:latin typeface="Times New Roman"/>
              </a:rPr>
              <a:t>pH curve of weak acid and weal base indicators that there is no vertical part and hence, no suitable indicators can be used for such a titration.</a:t>
            </a:r>
          </a:p>
        </p:txBody>
      </p:sp>
      <p:sp>
        <p:nvSpPr>
          <p:cNvPr id="56324" name="Rectangle 9"/>
          <p:cNvSpPr>
            <a:spLocks noChangeArrowheads="1"/>
          </p:cNvSpPr>
          <p:nvPr/>
        </p:nvSpPr>
        <p:spPr bwMode="auto">
          <a:xfrm>
            <a:off x="3660775" y="10363200"/>
            <a:ext cx="1682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55</a:t>
            </a:r>
          </a:p>
        </p:txBody>
      </p:sp>
      <p:pic>
        <p:nvPicPr>
          <p:cNvPr id="56325"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9713" y="1057275"/>
            <a:ext cx="4103687"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6" name="Picture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6225" y="7196138"/>
            <a:ext cx="6916738" cy="221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1527</Words>
  <Application>Microsoft Office PowerPoint</Application>
  <PresentationFormat>Custom</PresentationFormat>
  <Paragraphs>81</Paragraphs>
  <Slides>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Calibri</vt:lpstr>
      <vt:lpstr>Arial</vt:lpstr>
      <vt:lpstr>Times New Roman</vt:lpstr>
      <vt:lpstr>Candara</vt:lpstr>
      <vt:lpstr>Segoe UI</vt:lpstr>
      <vt:lpstr>Impact</vt:lpstr>
      <vt:lpstr>Verdana</vt:lpstr>
      <vt:lpstr>Symbol</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Medical dept</dc:creator>
  <cp:keywords/>
  <cp:lastModifiedBy>hp</cp:lastModifiedBy>
  <cp:revision>39</cp:revision>
  <dcterms:modified xsi:type="dcterms:W3CDTF">2018-11-17T15:08:19Z</dcterms:modified>
</cp:coreProperties>
</file>